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1" r:id="rId7"/>
    <p:sldId id="264" r:id="rId8"/>
    <p:sldId id="260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4660"/>
  </p:normalViewPr>
  <p:slideViewPr>
    <p:cSldViewPr>
      <p:cViewPr varScale="1">
        <p:scale>
          <a:sx n="28" d="100"/>
          <a:sy n="28" d="100"/>
        </p:scale>
        <p:origin x="-62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E03E7D-38F7-48EF-B741-02571CBF401D}" type="datetimeFigureOut">
              <a:rPr lang="en-US" smtClean="0"/>
              <a:pPr/>
              <a:t>7/23/2012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37627C3-D50C-4854-BAAE-9BC3452B7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eacherresourcesgalore.com/literacy_procedural_texts.htm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teacherresourcesgalore.com/literacy_procedural_texts.htm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Procedural%20Planning%20Project.docx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ow%20to%20Blow%20a%20Bubble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Unit Plan: Procedural Writing Grade 2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86400"/>
            <a:ext cx="6172200" cy="888522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Curlz MT" pitchFamily="82" charset="0"/>
              </a:rPr>
              <a:t>By: Holly Matthews and Terra </a:t>
            </a:r>
            <a:r>
              <a:rPr lang="en-US" sz="2800" dirty="0" err="1" smtClean="0">
                <a:latin typeface="Curlz MT" pitchFamily="82" charset="0"/>
              </a:rPr>
              <a:t>Saulnier</a:t>
            </a:r>
            <a:r>
              <a:rPr lang="en-US" sz="2800" dirty="0" smtClean="0">
                <a:latin typeface="Curlz MT" pitchFamily="82" charset="0"/>
              </a:rPr>
              <a:t> </a:t>
            </a:r>
            <a:endParaRPr lang="en-US" sz="2800" dirty="0">
              <a:latin typeface="Curlz MT" pitchFamily="82" charset="0"/>
            </a:endParaRPr>
          </a:p>
        </p:txBody>
      </p:sp>
      <p:pic>
        <p:nvPicPr>
          <p:cNvPr id="2050" name="Picture 2" descr="C:\Users\terra.saulnier\AppData\Local\Microsoft\Windows\Temporary Internet Files\Content.IE5\BIXJ0LUH\MC90044133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rra.saulnier\AppData\Local\Microsoft\Windows\Temporary Internet Files\Content.IE5\S27H9FPC\MP90044829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828800"/>
            <a:ext cx="1367566" cy="2057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Resources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510235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Scholastic Literacy Place: Writing Guide 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Print resources: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Keep Us Clean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What Does Your Dog Know?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The Game of Go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3-2-1 Blast Off!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Make a Dragon puppet by: Deb </a:t>
            </a:r>
            <a:r>
              <a:rPr lang="en-US" dirty="0" err="1" smtClean="0">
                <a:latin typeface="Comic Sans MS" pitchFamily="66" charset="0"/>
              </a:rPr>
              <a:t>Loughead</a:t>
            </a:r>
            <a:endParaRPr lang="en-US" dirty="0" smtClean="0">
              <a:latin typeface="Comic Sans MS" pitchFamily="66" charset="0"/>
            </a:endParaRPr>
          </a:p>
          <a:p>
            <a:pPr lvl="1"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You Tube Videos: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How to Write a Procedural Text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Procedure Writing Stick Figures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Procedural Writing </a:t>
            </a:r>
            <a:r>
              <a:rPr lang="en-US" dirty="0" err="1" smtClean="0">
                <a:latin typeface="Comic Sans MS" pitchFamily="66" charset="0"/>
              </a:rPr>
              <a:t>Nutella</a:t>
            </a:r>
            <a:r>
              <a:rPr lang="en-US" dirty="0" smtClean="0">
                <a:latin typeface="Comic Sans MS" pitchFamily="66" charset="0"/>
              </a:rPr>
              <a:t> Sandwich.mov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rra.saulnier\AppData\Local\Microsoft\Windows\Temporary Internet Files\Content.IE5\S27H9FPC\MP90044829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800600"/>
            <a:ext cx="1164964" cy="1752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Resources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  <a:hlinkClick r:id="rId3"/>
              </a:rPr>
              <a:t>http://teacherresourcesgalore.com/literacy_procedural_texts.htm</a:t>
            </a:r>
            <a:endParaRPr lang="en-US" dirty="0" smtClean="0">
              <a:latin typeface="Comic Sans MS" pitchFamily="66" charset="0"/>
            </a:endParaRP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PM Writing: Exemplars for Teaching Writing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By: Annette Smith and Beverley </a:t>
            </a:r>
            <a:r>
              <a:rPr lang="en-US" dirty="0" err="1" smtClean="0">
                <a:latin typeface="Comic Sans MS" pitchFamily="66" charset="0"/>
              </a:rPr>
              <a:t>Randell</a:t>
            </a:r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Objectives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>
                <a:latin typeface="Comic Sans MS" pitchFamily="66" charset="0"/>
              </a:rPr>
              <a:t>Students will be immersed in procedural texts.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Students will learn to recognize text features of procedural texts.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Students will learn to recognize different forms of procedural texts.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Students will practice reading and following procedural texts. </a:t>
            </a:r>
          </a:p>
          <a:p>
            <a:endParaRPr lang="en-US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Students will create their own procedural text using their choice of digital or print media.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terra.saulnier\AppData\Local\Microsoft\Windows\Temporary Internet Files\Content.IE5\Z1UZ2ZB3\MP90043952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124200"/>
            <a:ext cx="2667000" cy="17805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467600" cy="884238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Language Arts Outcomes 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latin typeface="Comic Sans MS" pitchFamily="66" charset="0"/>
              </a:rPr>
              <a:t>Compose simple text (and begin to revise and edit) with a word processing program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 </a:t>
            </a:r>
          </a:p>
          <a:p>
            <a:r>
              <a:rPr lang="en-US" dirty="0" smtClean="0">
                <a:latin typeface="Comic Sans MS" pitchFamily="66" charset="0"/>
              </a:rPr>
              <a:t>Use a variety of techniques for publishing/ presenting (sharing writing/representing with the class or another class, publishing online, submitting work to school/district anthology or magazine)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Follow written directions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share writing/representations online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Use their experiences with a range of texts to identify some different types of print and media texts, recognizing some of their language conventions and text characters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To inform/communicate information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Preparation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Book the computer cart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Digital cameras (make sure they are charged)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Examples of procedural texts – print and digital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Check with the high school to make sure video cameras are available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Copies of procedural texts for the students to try</a:t>
            </a:r>
          </a:p>
          <a:p>
            <a:endParaRPr lang="en-US" dirty="0" smtClean="0">
              <a:latin typeface="Comic Sans MS" pitchFamily="66" charset="0"/>
            </a:endParaRPr>
          </a:p>
          <a:p>
            <a:endParaRPr lang="en-US" dirty="0"/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6858000" y="533400"/>
            <a:ext cx="1447800" cy="1066800"/>
            <a:chOff x="2304" y="1584"/>
            <a:chExt cx="1740" cy="1554"/>
          </a:xfrm>
        </p:grpSpPr>
        <p:sp>
          <p:nvSpPr>
            <p:cNvPr id="4100" name="Film"/>
            <p:cNvSpPr>
              <a:spLocks noEditPoints="1" noChangeArrowheads="1"/>
            </p:cNvSpPr>
            <p:nvPr/>
          </p:nvSpPr>
          <p:spPr bwMode="auto">
            <a:xfrm>
              <a:off x="2304" y="1980"/>
              <a:ext cx="726" cy="1158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4960 w 21600"/>
                <a:gd name="T17" fmla="*/ 8129 h 21600"/>
                <a:gd name="T18" fmla="*/ 17079 w 21600"/>
                <a:gd name="T19" fmla="*/ 1342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lose/>
                </a:path>
                <a:path w="21600" h="21600" extrusionOk="0">
                  <a:moveTo>
                    <a:pt x="3014" y="21600"/>
                  </a:moveTo>
                  <a:lnTo>
                    <a:pt x="3014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3014" y="21600"/>
                  </a:lnTo>
                  <a:close/>
                </a:path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18586" y="0"/>
                  </a:lnTo>
                  <a:lnTo>
                    <a:pt x="18586" y="21600"/>
                  </a:lnTo>
                  <a:lnTo>
                    <a:pt x="21600" y="21600"/>
                  </a:lnTo>
                  <a:close/>
                </a:path>
                <a:path w="21600" h="21600" extrusionOk="0">
                  <a:moveTo>
                    <a:pt x="6028" y="6574"/>
                  </a:moveTo>
                  <a:lnTo>
                    <a:pt x="15572" y="6574"/>
                  </a:lnTo>
                  <a:lnTo>
                    <a:pt x="16074" y="6574"/>
                  </a:lnTo>
                  <a:lnTo>
                    <a:pt x="16326" y="6457"/>
                  </a:lnTo>
                  <a:lnTo>
                    <a:pt x="16577" y="6339"/>
                  </a:lnTo>
                  <a:lnTo>
                    <a:pt x="16828" y="6222"/>
                  </a:lnTo>
                  <a:lnTo>
                    <a:pt x="17079" y="6222"/>
                  </a:lnTo>
                  <a:lnTo>
                    <a:pt x="17330" y="5987"/>
                  </a:lnTo>
                  <a:lnTo>
                    <a:pt x="17330" y="5870"/>
                  </a:lnTo>
                  <a:lnTo>
                    <a:pt x="17581" y="5635"/>
                  </a:lnTo>
                  <a:lnTo>
                    <a:pt x="17581" y="1526"/>
                  </a:lnTo>
                  <a:lnTo>
                    <a:pt x="17330" y="1291"/>
                  </a:lnTo>
                  <a:lnTo>
                    <a:pt x="17330" y="1174"/>
                  </a:lnTo>
                  <a:lnTo>
                    <a:pt x="17079" y="1057"/>
                  </a:lnTo>
                  <a:lnTo>
                    <a:pt x="16828" y="939"/>
                  </a:lnTo>
                  <a:lnTo>
                    <a:pt x="16577" y="822"/>
                  </a:lnTo>
                  <a:lnTo>
                    <a:pt x="16326" y="704"/>
                  </a:lnTo>
                  <a:lnTo>
                    <a:pt x="16074" y="704"/>
                  </a:lnTo>
                  <a:lnTo>
                    <a:pt x="15572" y="587"/>
                  </a:lnTo>
                  <a:lnTo>
                    <a:pt x="6028" y="587"/>
                  </a:lnTo>
                  <a:lnTo>
                    <a:pt x="5526" y="704"/>
                  </a:lnTo>
                  <a:lnTo>
                    <a:pt x="5274" y="704"/>
                  </a:lnTo>
                  <a:lnTo>
                    <a:pt x="5023" y="822"/>
                  </a:lnTo>
                  <a:lnTo>
                    <a:pt x="4772" y="939"/>
                  </a:lnTo>
                  <a:lnTo>
                    <a:pt x="4521" y="1057"/>
                  </a:lnTo>
                  <a:lnTo>
                    <a:pt x="4270" y="1174"/>
                  </a:lnTo>
                  <a:lnTo>
                    <a:pt x="4270" y="1291"/>
                  </a:lnTo>
                  <a:lnTo>
                    <a:pt x="4019" y="1526"/>
                  </a:lnTo>
                  <a:lnTo>
                    <a:pt x="4019" y="5635"/>
                  </a:lnTo>
                  <a:lnTo>
                    <a:pt x="4270" y="5870"/>
                  </a:lnTo>
                  <a:lnTo>
                    <a:pt x="4270" y="5987"/>
                  </a:lnTo>
                  <a:lnTo>
                    <a:pt x="4521" y="6222"/>
                  </a:lnTo>
                  <a:lnTo>
                    <a:pt x="4772" y="6222"/>
                  </a:lnTo>
                  <a:lnTo>
                    <a:pt x="5023" y="6339"/>
                  </a:lnTo>
                  <a:lnTo>
                    <a:pt x="5274" y="6457"/>
                  </a:lnTo>
                  <a:lnTo>
                    <a:pt x="5526" y="6574"/>
                  </a:lnTo>
                  <a:lnTo>
                    <a:pt x="6028" y="6574"/>
                  </a:lnTo>
                  <a:close/>
                </a:path>
                <a:path w="21600" h="21600" extrusionOk="0">
                  <a:moveTo>
                    <a:pt x="6028" y="13617"/>
                  </a:moveTo>
                  <a:lnTo>
                    <a:pt x="15572" y="13617"/>
                  </a:lnTo>
                  <a:lnTo>
                    <a:pt x="16074" y="13617"/>
                  </a:lnTo>
                  <a:lnTo>
                    <a:pt x="16326" y="13617"/>
                  </a:lnTo>
                  <a:lnTo>
                    <a:pt x="16577" y="13500"/>
                  </a:lnTo>
                  <a:lnTo>
                    <a:pt x="16828" y="13383"/>
                  </a:lnTo>
                  <a:lnTo>
                    <a:pt x="17079" y="13265"/>
                  </a:lnTo>
                  <a:lnTo>
                    <a:pt x="17330" y="13148"/>
                  </a:lnTo>
                  <a:lnTo>
                    <a:pt x="17330" y="12913"/>
                  </a:lnTo>
                  <a:lnTo>
                    <a:pt x="17581" y="12796"/>
                  </a:lnTo>
                  <a:lnTo>
                    <a:pt x="17581" y="8687"/>
                  </a:lnTo>
                  <a:lnTo>
                    <a:pt x="17330" y="8452"/>
                  </a:lnTo>
                  <a:lnTo>
                    <a:pt x="17330" y="8335"/>
                  </a:lnTo>
                  <a:lnTo>
                    <a:pt x="17079" y="8217"/>
                  </a:lnTo>
                  <a:lnTo>
                    <a:pt x="16828" y="7983"/>
                  </a:lnTo>
                  <a:lnTo>
                    <a:pt x="16577" y="7983"/>
                  </a:lnTo>
                  <a:lnTo>
                    <a:pt x="16326" y="7865"/>
                  </a:lnTo>
                  <a:lnTo>
                    <a:pt x="16074" y="7865"/>
                  </a:lnTo>
                  <a:lnTo>
                    <a:pt x="15572" y="7748"/>
                  </a:lnTo>
                  <a:lnTo>
                    <a:pt x="6028" y="7748"/>
                  </a:lnTo>
                  <a:lnTo>
                    <a:pt x="5526" y="7865"/>
                  </a:lnTo>
                  <a:lnTo>
                    <a:pt x="5274" y="7865"/>
                  </a:lnTo>
                  <a:lnTo>
                    <a:pt x="5023" y="7983"/>
                  </a:lnTo>
                  <a:lnTo>
                    <a:pt x="4772" y="7983"/>
                  </a:lnTo>
                  <a:lnTo>
                    <a:pt x="4521" y="8217"/>
                  </a:lnTo>
                  <a:lnTo>
                    <a:pt x="4270" y="8335"/>
                  </a:lnTo>
                  <a:lnTo>
                    <a:pt x="4270" y="8452"/>
                  </a:lnTo>
                  <a:lnTo>
                    <a:pt x="4019" y="8687"/>
                  </a:lnTo>
                  <a:lnTo>
                    <a:pt x="4019" y="12796"/>
                  </a:lnTo>
                  <a:lnTo>
                    <a:pt x="4270" y="12913"/>
                  </a:lnTo>
                  <a:lnTo>
                    <a:pt x="4270" y="13148"/>
                  </a:lnTo>
                  <a:lnTo>
                    <a:pt x="4521" y="13265"/>
                  </a:lnTo>
                  <a:lnTo>
                    <a:pt x="4772" y="13383"/>
                  </a:lnTo>
                  <a:lnTo>
                    <a:pt x="5023" y="13500"/>
                  </a:lnTo>
                  <a:lnTo>
                    <a:pt x="5274" y="13617"/>
                  </a:lnTo>
                  <a:lnTo>
                    <a:pt x="5526" y="13617"/>
                  </a:lnTo>
                  <a:lnTo>
                    <a:pt x="6028" y="13617"/>
                  </a:lnTo>
                  <a:close/>
                </a:path>
                <a:path w="21600" h="21600" extrusionOk="0">
                  <a:moveTo>
                    <a:pt x="6028" y="20778"/>
                  </a:moveTo>
                  <a:lnTo>
                    <a:pt x="15572" y="20778"/>
                  </a:lnTo>
                  <a:lnTo>
                    <a:pt x="16074" y="20778"/>
                  </a:lnTo>
                  <a:lnTo>
                    <a:pt x="16326" y="20661"/>
                  </a:lnTo>
                  <a:lnTo>
                    <a:pt x="16577" y="20661"/>
                  </a:lnTo>
                  <a:lnTo>
                    <a:pt x="16828" y="20543"/>
                  </a:lnTo>
                  <a:lnTo>
                    <a:pt x="17079" y="20426"/>
                  </a:lnTo>
                  <a:lnTo>
                    <a:pt x="17330" y="20309"/>
                  </a:lnTo>
                  <a:lnTo>
                    <a:pt x="17330" y="20074"/>
                  </a:lnTo>
                  <a:lnTo>
                    <a:pt x="17581" y="19957"/>
                  </a:lnTo>
                  <a:lnTo>
                    <a:pt x="17581" y="15730"/>
                  </a:lnTo>
                  <a:lnTo>
                    <a:pt x="17330" y="15613"/>
                  </a:lnTo>
                  <a:lnTo>
                    <a:pt x="17330" y="15378"/>
                  </a:lnTo>
                  <a:lnTo>
                    <a:pt x="17079" y="15378"/>
                  </a:lnTo>
                  <a:lnTo>
                    <a:pt x="16828" y="15143"/>
                  </a:lnTo>
                  <a:lnTo>
                    <a:pt x="16577" y="15026"/>
                  </a:lnTo>
                  <a:lnTo>
                    <a:pt x="16326" y="15026"/>
                  </a:lnTo>
                  <a:lnTo>
                    <a:pt x="16074" y="15026"/>
                  </a:lnTo>
                  <a:lnTo>
                    <a:pt x="15572" y="14909"/>
                  </a:lnTo>
                  <a:lnTo>
                    <a:pt x="6028" y="14909"/>
                  </a:lnTo>
                  <a:lnTo>
                    <a:pt x="5526" y="15026"/>
                  </a:lnTo>
                  <a:lnTo>
                    <a:pt x="5274" y="15026"/>
                  </a:lnTo>
                  <a:lnTo>
                    <a:pt x="5023" y="15026"/>
                  </a:lnTo>
                  <a:lnTo>
                    <a:pt x="4772" y="15143"/>
                  </a:lnTo>
                  <a:lnTo>
                    <a:pt x="4521" y="15378"/>
                  </a:lnTo>
                  <a:lnTo>
                    <a:pt x="4270" y="15378"/>
                  </a:lnTo>
                  <a:lnTo>
                    <a:pt x="4270" y="15613"/>
                  </a:lnTo>
                  <a:lnTo>
                    <a:pt x="4019" y="15730"/>
                  </a:lnTo>
                  <a:lnTo>
                    <a:pt x="4019" y="19957"/>
                  </a:lnTo>
                  <a:lnTo>
                    <a:pt x="4270" y="20074"/>
                  </a:lnTo>
                  <a:lnTo>
                    <a:pt x="4270" y="20309"/>
                  </a:lnTo>
                  <a:lnTo>
                    <a:pt x="4521" y="20426"/>
                  </a:lnTo>
                  <a:lnTo>
                    <a:pt x="4772" y="20543"/>
                  </a:lnTo>
                  <a:lnTo>
                    <a:pt x="5023" y="20661"/>
                  </a:lnTo>
                  <a:lnTo>
                    <a:pt x="5274" y="20661"/>
                  </a:lnTo>
                  <a:lnTo>
                    <a:pt x="5526" y="20778"/>
                  </a:lnTo>
                  <a:lnTo>
                    <a:pt x="6028" y="20778"/>
                  </a:lnTo>
                  <a:close/>
                </a:path>
                <a:path w="21600" h="21600" extrusionOk="0">
                  <a:moveTo>
                    <a:pt x="753" y="1291"/>
                  </a:moveTo>
                  <a:lnTo>
                    <a:pt x="2260" y="1291"/>
                  </a:lnTo>
                  <a:lnTo>
                    <a:pt x="2260" y="235"/>
                  </a:lnTo>
                  <a:lnTo>
                    <a:pt x="753" y="235"/>
                  </a:lnTo>
                  <a:lnTo>
                    <a:pt x="753" y="1291"/>
                  </a:lnTo>
                  <a:close/>
                </a:path>
                <a:path w="21600" h="21600" extrusionOk="0">
                  <a:moveTo>
                    <a:pt x="753" y="2700"/>
                  </a:moveTo>
                  <a:lnTo>
                    <a:pt x="2260" y="2700"/>
                  </a:lnTo>
                  <a:lnTo>
                    <a:pt x="2260" y="1643"/>
                  </a:lnTo>
                  <a:lnTo>
                    <a:pt x="753" y="1643"/>
                  </a:lnTo>
                  <a:lnTo>
                    <a:pt x="753" y="2700"/>
                  </a:lnTo>
                  <a:close/>
                </a:path>
                <a:path w="21600" h="21600" extrusionOk="0">
                  <a:moveTo>
                    <a:pt x="753" y="4109"/>
                  </a:moveTo>
                  <a:lnTo>
                    <a:pt x="2260" y="4109"/>
                  </a:lnTo>
                  <a:lnTo>
                    <a:pt x="2260" y="3052"/>
                  </a:lnTo>
                  <a:lnTo>
                    <a:pt x="753" y="3052"/>
                  </a:lnTo>
                  <a:lnTo>
                    <a:pt x="753" y="4109"/>
                  </a:lnTo>
                  <a:close/>
                </a:path>
                <a:path w="21600" h="21600" extrusionOk="0">
                  <a:moveTo>
                    <a:pt x="753" y="5517"/>
                  </a:moveTo>
                  <a:lnTo>
                    <a:pt x="2260" y="5517"/>
                  </a:lnTo>
                  <a:lnTo>
                    <a:pt x="2260" y="4461"/>
                  </a:lnTo>
                  <a:lnTo>
                    <a:pt x="753" y="4461"/>
                  </a:lnTo>
                  <a:lnTo>
                    <a:pt x="753" y="5517"/>
                  </a:lnTo>
                  <a:close/>
                </a:path>
                <a:path w="21600" h="21600" extrusionOk="0">
                  <a:moveTo>
                    <a:pt x="753" y="6926"/>
                  </a:moveTo>
                  <a:lnTo>
                    <a:pt x="2260" y="6926"/>
                  </a:lnTo>
                  <a:lnTo>
                    <a:pt x="2260" y="5870"/>
                  </a:lnTo>
                  <a:lnTo>
                    <a:pt x="753" y="5870"/>
                  </a:lnTo>
                  <a:lnTo>
                    <a:pt x="753" y="6926"/>
                  </a:lnTo>
                  <a:close/>
                </a:path>
                <a:path w="21600" h="21600" extrusionOk="0">
                  <a:moveTo>
                    <a:pt x="753" y="8335"/>
                  </a:moveTo>
                  <a:lnTo>
                    <a:pt x="2260" y="8335"/>
                  </a:lnTo>
                  <a:lnTo>
                    <a:pt x="2260" y="7278"/>
                  </a:lnTo>
                  <a:lnTo>
                    <a:pt x="753" y="7278"/>
                  </a:lnTo>
                  <a:lnTo>
                    <a:pt x="753" y="8335"/>
                  </a:lnTo>
                  <a:close/>
                </a:path>
                <a:path w="21600" h="21600" extrusionOk="0">
                  <a:moveTo>
                    <a:pt x="753" y="9743"/>
                  </a:moveTo>
                  <a:lnTo>
                    <a:pt x="2260" y="9743"/>
                  </a:lnTo>
                  <a:lnTo>
                    <a:pt x="2260" y="8687"/>
                  </a:lnTo>
                  <a:lnTo>
                    <a:pt x="753" y="8687"/>
                  </a:lnTo>
                  <a:lnTo>
                    <a:pt x="753" y="9743"/>
                  </a:lnTo>
                  <a:close/>
                </a:path>
                <a:path w="21600" h="21600" extrusionOk="0">
                  <a:moveTo>
                    <a:pt x="753" y="11152"/>
                  </a:moveTo>
                  <a:lnTo>
                    <a:pt x="2260" y="11152"/>
                  </a:lnTo>
                  <a:lnTo>
                    <a:pt x="2260" y="10096"/>
                  </a:lnTo>
                  <a:lnTo>
                    <a:pt x="753" y="10096"/>
                  </a:lnTo>
                  <a:lnTo>
                    <a:pt x="753" y="11152"/>
                  </a:lnTo>
                  <a:close/>
                </a:path>
                <a:path w="21600" h="21600" extrusionOk="0">
                  <a:moveTo>
                    <a:pt x="753" y="12561"/>
                  </a:moveTo>
                  <a:lnTo>
                    <a:pt x="2260" y="12561"/>
                  </a:lnTo>
                  <a:lnTo>
                    <a:pt x="2260" y="11504"/>
                  </a:lnTo>
                  <a:lnTo>
                    <a:pt x="753" y="11504"/>
                  </a:lnTo>
                  <a:lnTo>
                    <a:pt x="753" y="12561"/>
                  </a:lnTo>
                  <a:close/>
                </a:path>
                <a:path w="21600" h="21600" extrusionOk="0">
                  <a:moveTo>
                    <a:pt x="753" y="13970"/>
                  </a:moveTo>
                  <a:lnTo>
                    <a:pt x="2260" y="13970"/>
                  </a:lnTo>
                  <a:lnTo>
                    <a:pt x="2260" y="12913"/>
                  </a:lnTo>
                  <a:lnTo>
                    <a:pt x="753" y="12913"/>
                  </a:lnTo>
                  <a:lnTo>
                    <a:pt x="753" y="13970"/>
                  </a:lnTo>
                  <a:close/>
                </a:path>
                <a:path w="21600" h="21600" extrusionOk="0">
                  <a:moveTo>
                    <a:pt x="753" y="15378"/>
                  </a:moveTo>
                  <a:lnTo>
                    <a:pt x="2260" y="15378"/>
                  </a:lnTo>
                  <a:lnTo>
                    <a:pt x="2260" y="14322"/>
                  </a:lnTo>
                  <a:lnTo>
                    <a:pt x="753" y="14322"/>
                  </a:lnTo>
                  <a:lnTo>
                    <a:pt x="753" y="15378"/>
                  </a:lnTo>
                  <a:close/>
                </a:path>
                <a:path w="21600" h="21600" extrusionOk="0">
                  <a:moveTo>
                    <a:pt x="753" y="16787"/>
                  </a:moveTo>
                  <a:lnTo>
                    <a:pt x="2260" y="16787"/>
                  </a:lnTo>
                  <a:lnTo>
                    <a:pt x="2260" y="15730"/>
                  </a:lnTo>
                  <a:lnTo>
                    <a:pt x="753" y="15730"/>
                  </a:lnTo>
                  <a:lnTo>
                    <a:pt x="753" y="16787"/>
                  </a:lnTo>
                  <a:close/>
                </a:path>
                <a:path w="21600" h="21600" extrusionOk="0">
                  <a:moveTo>
                    <a:pt x="753" y="18196"/>
                  </a:moveTo>
                  <a:lnTo>
                    <a:pt x="2260" y="18196"/>
                  </a:lnTo>
                  <a:lnTo>
                    <a:pt x="2260" y="17139"/>
                  </a:lnTo>
                  <a:lnTo>
                    <a:pt x="753" y="17139"/>
                  </a:lnTo>
                  <a:lnTo>
                    <a:pt x="753" y="18196"/>
                  </a:lnTo>
                  <a:close/>
                </a:path>
                <a:path w="21600" h="21600" extrusionOk="0">
                  <a:moveTo>
                    <a:pt x="753" y="19604"/>
                  </a:moveTo>
                  <a:lnTo>
                    <a:pt x="2260" y="19604"/>
                  </a:lnTo>
                  <a:lnTo>
                    <a:pt x="2260" y="18548"/>
                  </a:lnTo>
                  <a:lnTo>
                    <a:pt x="753" y="18548"/>
                  </a:lnTo>
                  <a:lnTo>
                    <a:pt x="753" y="19604"/>
                  </a:lnTo>
                  <a:close/>
                </a:path>
                <a:path w="21600" h="21600" extrusionOk="0">
                  <a:moveTo>
                    <a:pt x="753" y="21013"/>
                  </a:moveTo>
                  <a:lnTo>
                    <a:pt x="2260" y="21013"/>
                  </a:lnTo>
                  <a:lnTo>
                    <a:pt x="2260" y="19957"/>
                  </a:lnTo>
                  <a:lnTo>
                    <a:pt x="753" y="19957"/>
                  </a:lnTo>
                  <a:lnTo>
                    <a:pt x="753" y="21013"/>
                  </a:lnTo>
                  <a:close/>
                </a:path>
                <a:path w="21600" h="21600" extrusionOk="0">
                  <a:moveTo>
                    <a:pt x="19340" y="1409"/>
                  </a:moveTo>
                  <a:lnTo>
                    <a:pt x="20595" y="1409"/>
                  </a:lnTo>
                  <a:lnTo>
                    <a:pt x="20595" y="352"/>
                  </a:lnTo>
                  <a:lnTo>
                    <a:pt x="19340" y="352"/>
                  </a:lnTo>
                  <a:lnTo>
                    <a:pt x="19340" y="1409"/>
                  </a:lnTo>
                  <a:close/>
                </a:path>
                <a:path w="21600" h="21600" extrusionOk="0">
                  <a:moveTo>
                    <a:pt x="19340" y="2700"/>
                  </a:moveTo>
                  <a:lnTo>
                    <a:pt x="20595" y="2700"/>
                  </a:lnTo>
                  <a:lnTo>
                    <a:pt x="20595" y="1643"/>
                  </a:lnTo>
                  <a:lnTo>
                    <a:pt x="19340" y="1643"/>
                  </a:lnTo>
                  <a:lnTo>
                    <a:pt x="19340" y="2700"/>
                  </a:lnTo>
                  <a:close/>
                </a:path>
                <a:path w="21600" h="21600" extrusionOk="0">
                  <a:moveTo>
                    <a:pt x="19340" y="4109"/>
                  </a:moveTo>
                  <a:lnTo>
                    <a:pt x="20595" y="4109"/>
                  </a:lnTo>
                  <a:lnTo>
                    <a:pt x="20595" y="3052"/>
                  </a:lnTo>
                  <a:lnTo>
                    <a:pt x="19340" y="3052"/>
                  </a:lnTo>
                  <a:lnTo>
                    <a:pt x="19340" y="4109"/>
                  </a:lnTo>
                  <a:close/>
                </a:path>
                <a:path w="21600" h="21600" extrusionOk="0">
                  <a:moveTo>
                    <a:pt x="19340" y="5517"/>
                  </a:moveTo>
                  <a:lnTo>
                    <a:pt x="20595" y="5517"/>
                  </a:lnTo>
                  <a:lnTo>
                    <a:pt x="20595" y="4461"/>
                  </a:lnTo>
                  <a:lnTo>
                    <a:pt x="19340" y="4461"/>
                  </a:lnTo>
                  <a:lnTo>
                    <a:pt x="19340" y="5517"/>
                  </a:lnTo>
                  <a:close/>
                </a:path>
                <a:path w="21600" h="21600" extrusionOk="0">
                  <a:moveTo>
                    <a:pt x="19340" y="6926"/>
                  </a:moveTo>
                  <a:lnTo>
                    <a:pt x="20595" y="6926"/>
                  </a:lnTo>
                  <a:lnTo>
                    <a:pt x="20595" y="5870"/>
                  </a:lnTo>
                  <a:lnTo>
                    <a:pt x="19340" y="5870"/>
                  </a:lnTo>
                  <a:lnTo>
                    <a:pt x="19340" y="6926"/>
                  </a:lnTo>
                  <a:close/>
                </a:path>
                <a:path w="21600" h="21600" extrusionOk="0">
                  <a:moveTo>
                    <a:pt x="19340" y="8335"/>
                  </a:moveTo>
                  <a:lnTo>
                    <a:pt x="20595" y="8335"/>
                  </a:lnTo>
                  <a:lnTo>
                    <a:pt x="20595" y="7278"/>
                  </a:lnTo>
                  <a:lnTo>
                    <a:pt x="19340" y="7278"/>
                  </a:lnTo>
                  <a:lnTo>
                    <a:pt x="19340" y="8335"/>
                  </a:lnTo>
                  <a:close/>
                </a:path>
                <a:path w="21600" h="21600" extrusionOk="0">
                  <a:moveTo>
                    <a:pt x="19340" y="9743"/>
                  </a:moveTo>
                  <a:lnTo>
                    <a:pt x="20595" y="9743"/>
                  </a:lnTo>
                  <a:lnTo>
                    <a:pt x="20595" y="8687"/>
                  </a:lnTo>
                  <a:lnTo>
                    <a:pt x="19340" y="8687"/>
                  </a:lnTo>
                  <a:lnTo>
                    <a:pt x="19340" y="9743"/>
                  </a:lnTo>
                  <a:close/>
                </a:path>
                <a:path w="21600" h="21600" extrusionOk="0">
                  <a:moveTo>
                    <a:pt x="19340" y="11152"/>
                  </a:moveTo>
                  <a:lnTo>
                    <a:pt x="20595" y="11152"/>
                  </a:lnTo>
                  <a:lnTo>
                    <a:pt x="20595" y="10096"/>
                  </a:lnTo>
                  <a:lnTo>
                    <a:pt x="19340" y="10096"/>
                  </a:lnTo>
                  <a:lnTo>
                    <a:pt x="19340" y="11152"/>
                  </a:lnTo>
                  <a:close/>
                </a:path>
                <a:path w="21600" h="21600" extrusionOk="0">
                  <a:moveTo>
                    <a:pt x="19340" y="12561"/>
                  </a:moveTo>
                  <a:lnTo>
                    <a:pt x="20595" y="12561"/>
                  </a:lnTo>
                  <a:lnTo>
                    <a:pt x="20595" y="11504"/>
                  </a:lnTo>
                  <a:lnTo>
                    <a:pt x="19340" y="11504"/>
                  </a:lnTo>
                  <a:lnTo>
                    <a:pt x="19340" y="12561"/>
                  </a:lnTo>
                  <a:close/>
                </a:path>
                <a:path w="21600" h="21600" extrusionOk="0">
                  <a:moveTo>
                    <a:pt x="19340" y="13970"/>
                  </a:moveTo>
                  <a:lnTo>
                    <a:pt x="20595" y="13970"/>
                  </a:lnTo>
                  <a:lnTo>
                    <a:pt x="20595" y="12913"/>
                  </a:lnTo>
                  <a:lnTo>
                    <a:pt x="19340" y="12913"/>
                  </a:lnTo>
                  <a:lnTo>
                    <a:pt x="19340" y="13970"/>
                  </a:lnTo>
                  <a:close/>
                </a:path>
                <a:path w="21600" h="21600" extrusionOk="0">
                  <a:moveTo>
                    <a:pt x="19340" y="15378"/>
                  </a:moveTo>
                  <a:lnTo>
                    <a:pt x="20595" y="15378"/>
                  </a:lnTo>
                  <a:lnTo>
                    <a:pt x="20595" y="14322"/>
                  </a:lnTo>
                  <a:lnTo>
                    <a:pt x="19340" y="14322"/>
                  </a:lnTo>
                  <a:lnTo>
                    <a:pt x="19340" y="15378"/>
                  </a:lnTo>
                  <a:close/>
                </a:path>
                <a:path w="21600" h="21600" extrusionOk="0">
                  <a:moveTo>
                    <a:pt x="19340" y="16787"/>
                  </a:moveTo>
                  <a:lnTo>
                    <a:pt x="20595" y="16787"/>
                  </a:lnTo>
                  <a:lnTo>
                    <a:pt x="20595" y="15730"/>
                  </a:lnTo>
                  <a:lnTo>
                    <a:pt x="19340" y="15730"/>
                  </a:lnTo>
                  <a:lnTo>
                    <a:pt x="19340" y="16787"/>
                  </a:lnTo>
                  <a:close/>
                </a:path>
                <a:path w="21600" h="21600" extrusionOk="0">
                  <a:moveTo>
                    <a:pt x="19340" y="18196"/>
                  </a:moveTo>
                  <a:lnTo>
                    <a:pt x="20595" y="18196"/>
                  </a:lnTo>
                  <a:lnTo>
                    <a:pt x="20595" y="17139"/>
                  </a:lnTo>
                  <a:lnTo>
                    <a:pt x="19340" y="17139"/>
                  </a:lnTo>
                  <a:lnTo>
                    <a:pt x="19340" y="18196"/>
                  </a:lnTo>
                  <a:close/>
                </a:path>
                <a:path w="21600" h="21600" extrusionOk="0">
                  <a:moveTo>
                    <a:pt x="19340" y="19604"/>
                  </a:moveTo>
                  <a:lnTo>
                    <a:pt x="20595" y="19604"/>
                  </a:lnTo>
                  <a:lnTo>
                    <a:pt x="20595" y="18548"/>
                  </a:lnTo>
                  <a:lnTo>
                    <a:pt x="19340" y="18548"/>
                  </a:lnTo>
                  <a:lnTo>
                    <a:pt x="19340" y="19604"/>
                  </a:lnTo>
                  <a:close/>
                </a:path>
                <a:path w="21600" h="21600" extrusionOk="0">
                  <a:moveTo>
                    <a:pt x="19340" y="21013"/>
                  </a:moveTo>
                  <a:lnTo>
                    <a:pt x="20595" y="21013"/>
                  </a:lnTo>
                  <a:lnTo>
                    <a:pt x="20595" y="19957"/>
                  </a:lnTo>
                  <a:lnTo>
                    <a:pt x="19340" y="19957"/>
                  </a:lnTo>
                  <a:lnTo>
                    <a:pt x="19340" y="21013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1" name="Sound"/>
            <p:cNvSpPr>
              <a:spLocks noEditPoints="1" noChangeArrowheads="1"/>
            </p:cNvSpPr>
            <p:nvPr/>
          </p:nvSpPr>
          <p:spPr bwMode="auto">
            <a:xfrm>
              <a:off x="2724" y="1584"/>
              <a:ext cx="1008" cy="768"/>
            </a:xfrm>
            <a:custGeom>
              <a:avLst/>
              <a:gdLst>
                <a:gd name="T0" fmla="*/ 11164 w 21600"/>
                <a:gd name="T1" fmla="*/ 21159 h 21600"/>
                <a:gd name="T2" fmla="*/ 11164 w 21600"/>
                <a:gd name="T3" fmla="*/ 0 h 21600"/>
                <a:gd name="T4" fmla="*/ 0 w 21600"/>
                <a:gd name="T5" fmla="*/ 10800 h 21600"/>
                <a:gd name="T6" fmla="*/ 21600 w 21600"/>
                <a:gd name="T7" fmla="*/ 10800 h 21600"/>
                <a:gd name="T8" fmla="*/ 242 w 21600"/>
                <a:gd name="T9" fmla="*/ 7604 h 21600"/>
                <a:gd name="T10" fmla="*/ 10760 w 21600"/>
                <a:gd name="T11" fmla="*/ 135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7273"/>
                  </a:moveTo>
                  <a:lnTo>
                    <a:pt x="5824" y="7273"/>
                  </a:lnTo>
                  <a:lnTo>
                    <a:pt x="11164" y="0"/>
                  </a:lnTo>
                  <a:lnTo>
                    <a:pt x="11164" y="21159"/>
                  </a:lnTo>
                  <a:lnTo>
                    <a:pt x="5824" y="13885"/>
                  </a:lnTo>
                  <a:lnTo>
                    <a:pt x="0" y="13885"/>
                  </a:lnTo>
                  <a:lnTo>
                    <a:pt x="0" y="7273"/>
                  </a:lnTo>
                  <a:close/>
                </a:path>
                <a:path w="21600" h="21600">
                  <a:moveTo>
                    <a:pt x="13024" y="7273"/>
                  </a:moveTo>
                  <a:lnTo>
                    <a:pt x="13591" y="6722"/>
                  </a:lnTo>
                  <a:lnTo>
                    <a:pt x="13833" y="7548"/>
                  </a:lnTo>
                  <a:lnTo>
                    <a:pt x="14076" y="8485"/>
                  </a:lnTo>
                  <a:lnTo>
                    <a:pt x="14157" y="9367"/>
                  </a:lnTo>
                  <a:lnTo>
                    <a:pt x="14197" y="10524"/>
                  </a:lnTo>
                  <a:lnTo>
                    <a:pt x="14197" y="11406"/>
                  </a:lnTo>
                  <a:lnTo>
                    <a:pt x="14116" y="12012"/>
                  </a:lnTo>
                  <a:lnTo>
                    <a:pt x="13995" y="12728"/>
                  </a:lnTo>
                  <a:lnTo>
                    <a:pt x="13833" y="13444"/>
                  </a:lnTo>
                  <a:lnTo>
                    <a:pt x="13712" y="14106"/>
                  </a:lnTo>
                  <a:lnTo>
                    <a:pt x="13591" y="14546"/>
                  </a:lnTo>
                  <a:lnTo>
                    <a:pt x="13065" y="13885"/>
                  </a:lnTo>
                  <a:lnTo>
                    <a:pt x="13307" y="12893"/>
                  </a:lnTo>
                  <a:lnTo>
                    <a:pt x="13469" y="11791"/>
                  </a:lnTo>
                  <a:lnTo>
                    <a:pt x="13550" y="10910"/>
                  </a:lnTo>
                  <a:lnTo>
                    <a:pt x="13591" y="10138"/>
                  </a:lnTo>
                  <a:lnTo>
                    <a:pt x="13469" y="9367"/>
                  </a:lnTo>
                  <a:lnTo>
                    <a:pt x="13388" y="8595"/>
                  </a:lnTo>
                  <a:lnTo>
                    <a:pt x="13267" y="7934"/>
                  </a:lnTo>
                  <a:lnTo>
                    <a:pt x="13024" y="7273"/>
                  </a:lnTo>
                  <a:close/>
                </a:path>
                <a:path w="21600" h="21600">
                  <a:moveTo>
                    <a:pt x="16382" y="3967"/>
                  </a:moveTo>
                  <a:lnTo>
                    <a:pt x="16786" y="5179"/>
                  </a:lnTo>
                  <a:lnTo>
                    <a:pt x="17150" y="6612"/>
                  </a:lnTo>
                  <a:lnTo>
                    <a:pt x="17474" y="8651"/>
                  </a:lnTo>
                  <a:lnTo>
                    <a:pt x="17595" y="9753"/>
                  </a:lnTo>
                  <a:lnTo>
                    <a:pt x="17635" y="12012"/>
                  </a:lnTo>
                  <a:lnTo>
                    <a:pt x="17393" y="13665"/>
                  </a:lnTo>
                  <a:lnTo>
                    <a:pt x="17150" y="15208"/>
                  </a:lnTo>
                  <a:lnTo>
                    <a:pt x="16786" y="16310"/>
                  </a:lnTo>
                  <a:lnTo>
                    <a:pt x="16341" y="17687"/>
                  </a:lnTo>
                  <a:lnTo>
                    <a:pt x="15815" y="17081"/>
                  </a:lnTo>
                  <a:lnTo>
                    <a:pt x="16503" y="14602"/>
                  </a:lnTo>
                  <a:lnTo>
                    <a:pt x="16786" y="13169"/>
                  </a:lnTo>
                  <a:lnTo>
                    <a:pt x="16867" y="12012"/>
                  </a:lnTo>
                  <a:lnTo>
                    <a:pt x="16867" y="9642"/>
                  </a:lnTo>
                  <a:lnTo>
                    <a:pt x="16705" y="7989"/>
                  </a:lnTo>
                  <a:lnTo>
                    <a:pt x="16422" y="6612"/>
                  </a:lnTo>
                  <a:lnTo>
                    <a:pt x="16220" y="5675"/>
                  </a:lnTo>
                  <a:lnTo>
                    <a:pt x="15856" y="4518"/>
                  </a:lnTo>
                  <a:lnTo>
                    <a:pt x="16382" y="3967"/>
                  </a:lnTo>
                  <a:close/>
                </a:path>
                <a:path w="21600" h="21600">
                  <a:moveTo>
                    <a:pt x="18889" y="1377"/>
                  </a:moveTo>
                  <a:lnTo>
                    <a:pt x="19415" y="826"/>
                  </a:lnTo>
                  <a:lnTo>
                    <a:pt x="20194" y="2576"/>
                  </a:lnTo>
                  <a:lnTo>
                    <a:pt x="20831" y="4683"/>
                  </a:lnTo>
                  <a:lnTo>
                    <a:pt x="21357" y="7204"/>
                  </a:lnTo>
                  <a:lnTo>
                    <a:pt x="21650" y="9450"/>
                  </a:lnTo>
                  <a:lnTo>
                    <a:pt x="21600" y="12301"/>
                  </a:lnTo>
                  <a:lnTo>
                    <a:pt x="21215" y="15938"/>
                  </a:lnTo>
                  <a:lnTo>
                    <a:pt x="20629" y="18348"/>
                  </a:lnTo>
                  <a:lnTo>
                    <a:pt x="19415" y="21655"/>
                  </a:lnTo>
                  <a:lnTo>
                    <a:pt x="18889" y="21159"/>
                  </a:lnTo>
                  <a:lnTo>
                    <a:pt x="19901" y="18404"/>
                  </a:lnTo>
                  <a:lnTo>
                    <a:pt x="20467" y="15593"/>
                  </a:lnTo>
                  <a:lnTo>
                    <a:pt x="20791" y="12342"/>
                  </a:lnTo>
                  <a:lnTo>
                    <a:pt x="20871" y="9532"/>
                  </a:lnTo>
                  <a:lnTo>
                    <a:pt x="20629" y="7411"/>
                  </a:lnTo>
                  <a:lnTo>
                    <a:pt x="20062" y="4628"/>
                  </a:lnTo>
                  <a:lnTo>
                    <a:pt x="19415" y="2810"/>
                  </a:lnTo>
                  <a:lnTo>
                    <a:pt x="18889" y="1377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2" name="Photo"/>
            <p:cNvSpPr>
              <a:spLocks noEditPoints="1" noChangeArrowheads="1"/>
            </p:cNvSpPr>
            <p:nvPr/>
          </p:nvSpPr>
          <p:spPr bwMode="auto">
            <a:xfrm>
              <a:off x="3108" y="2040"/>
              <a:ext cx="936" cy="696"/>
            </a:xfrm>
            <a:custGeom>
              <a:avLst/>
              <a:gdLst>
                <a:gd name="T0" fmla="*/ 0 w 21600"/>
                <a:gd name="T1" fmla="*/ 3085 h 21600"/>
                <a:gd name="T2" fmla="*/ 10800 w 21600"/>
                <a:gd name="T3" fmla="*/ 0 h 21600"/>
                <a:gd name="T4" fmla="*/ 21600 w 21600"/>
                <a:gd name="T5" fmla="*/ 3085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8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778 w 21600"/>
                <a:gd name="T17" fmla="*/ 8228 h 21600"/>
                <a:gd name="T18" fmla="*/ 13757 w 21600"/>
                <a:gd name="T19" fmla="*/ 1688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0" y="21600"/>
                  </a:moveTo>
                  <a:lnTo>
                    <a:pt x="0" y="3085"/>
                  </a:lnTo>
                  <a:lnTo>
                    <a:pt x="1542" y="3085"/>
                  </a:lnTo>
                  <a:lnTo>
                    <a:pt x="1542" y="1028"/>
                  </a:lnTo>
                  <a:lnTo>
                    <a:pt x="3857" y="1028"/>
                  </a:lnTo>
                  <a:lnTo>
                    <a:pt x="3857" y="3085"/>
                  </a:lnTo>
                  <a:lnTo>
                    <a:pt x="5400" y="3085"/>
                  </a:lnTo>
                  <a:lnTo>
                    <a:pt x="6942" y="0"/>
                  </a:lnTo>
                  <a:lnTo>
                    <a:pt x="14657" y="0"/>
                  </a:lnTo>
                  <a:lnTo>
                    <a:pt x="16200" y="3085"/>
                  </a:lnTo>
                  <a:lnTo>
                    <a:pt x="21600" y="3085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  <a:path w="21600" h="21600" extrusionOk="0">
                  <a:moveTo>
                    <a:pt x="0" y="3085"/>
                  </a:moveTo>
                  <a:lnTo>
                    <a:pt x="21600" y="3085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3085"/>
                  </a:lnTo>
                  <a:close/>
                </a:path>
                <a:path w="21600" h="21600" extrusionOk="0">
                  <a:moveTo>
                    <a:pt x="10800" y="4800"/>
                  </a:moveTo>
                  <a:lnTo>
                    <a:pt x="11925" y="4971"/>
                  </a:lnTo>
                  <a:lnTo>
                    <a:pt x="13017" y="5442"/>
                  </a:lnTo>
                  <a:lnTo>
                    <a:pt x="14046" y="6128"/>
                  </a:lnTo>
                  <a:lnTo>
                    <a:pt x="14914" y="7071"/>
                  </a:lnTo>
                  <a:lnTo>
                    <a:pt x="15621" y="8271"/>
                  </a:lnTo>
                  <a:lnTo>
                    <a:pt x="16167" y="9514"/>
                  </a:lnTo>
                  <a:lnTo>
                    <a:pt x="16425" y="11014"/>
                  </a:lnTo>
                  <a:lnTo>
                    <a:pt x="16585" y="12471"/>
                  </a:lnTo>
                  <a:lnTo>
                    <a:pt x="16489" y="14014"/>
                  </a:lnTo>
                  <a:lnTo>
                    <a:pt x="16135" y="15471"/>
                  </a:lnTo>
                  <a:lnTo>
                    <a:pt x="15621" y="16800"/>
                  </a:lnTo>
                  <a:lnTo>
                    <a:pt x="14914" y="18000"/>
                  </a:lnTo>
                  <a:lnTo>
                    <a:pt x="14046" y="18942"/>
                  </a:lnTo>
                  <a:lnTo>
                    <a:pt x="13050" y="19671"/>
                  </a:lnTo>
                  <a:lnTo>
                    <a:pt x="11925" y="20057"/>
                  </a:lnTo>
                  <a:lnTo>
                    <a:pt x="10832" y="20185"/>
                  </a:lnTo>
                  <a:lnTo>
                    <a:pt x="9675" y="20142"/>
                  </a:lnTo>
                  <a:lnTo>
                    <a:pt x="8582" y="19628"/>
                  </a:lnTo>
                  <a:lnTo>
                    <a:pt x="7553" y="18942"/>
                  </a:lnTo>
                  <a:lnTo>
                    <a:pt x="6717" y="17957"/>
                  </a:lnTo>
                  <a:lnTo>
                    <a:pt x="5946" y="16842"/>
                  </a:lnTo>
                  <a:lnTo>
                    <a:pt x="5464" y="15514"/>
                  </a:lnTo>
                  <a:lnTo>
                    <a:pt x="5078" y="14014"/>
                  </a:lnTo>
                  <a:lnTo>
                    <a:pt x="5014" y="12514"/>
                  </a:lnTo>
                  <a:lnTo>
                    <a:pt x="5110" y="11014"/>
                  </a:lnTo>
                  <a:lnTo>
                    <a:pt x="5528" y="9557"/>
                  </a:lnTo>
                  <a:lnTo>
                    <a:pt x="6010" y="8228"/>
                  </a:lnTo>
                  <a:lnTo>
                    <a:pt x="6750" y="7114"/>
                  </a:lnTo>
                  <a:lnTo>
                    <a:pt x="7650" y="6085"/>
                  </a:lnTo>
                  <a:lnTo>
                    <a:pt x="8614" y="5400"/>
                  </a:lnTo>
                  <a:lnTo>
                    <a:pt x="9707" y="4971"/>
                  </a:lnTo>
                  <a:lnTo>
                    <a:pt x="10800" y="4800"/>
                  </a:lnTo>
                  <a:close/>
                </a:path>
                <a:path w="21600" h="21600" extrusionOk="0">
                  <a:moveTo>
                    <a:pt x="8003" y="8057"/>
                  </a:moveTo>
                  <a:lnTo>
                    <a:pt x="8807" y="7371"/>
                  </a:lnTo>
                  <a:lnTo>
                    <a:pt x="9546" y="6985"/>
                  </a:lnTo>
                  <a:lnTo>
                    <a:pt x="10446" y="6771"/>
                  </a:lnTo>
                  <a:lnTo>
                    <a:pt x="11217" y="6771"/>
                  </a:lnTo>
                  <a:lnTo>
                    <a:pt x="12053" y="7028"/>
                  </a:lnTo>
                  <a:lnTo>
                    <a:pt x="12889" y="7457"/>
                  </a:lnTo>
                  <a:lnTo>
                    <a:pt x="13628" y="8100"/>
                  </a:lnTo>
                  <a:lnTo>
                    <a:pt x="14175" y="8871"/>
                  </a:lnTo>
                  <a:lnTo>
                    <a:pt x="14625" y="9814"/>
                  </a:lnTo>
                  <a:lnTo>
                    <a:pt x="14978" y="10885"/>
                  </a:lnTo>
                  <a:lnTo>
                    <a:pt x="15171" y="12042"/>
                  </a:lnTo>
                  <a:lnTo>
                    <a:pt x="15107" y="13114"/>
                  </a:lnTo>
                  <a:lnTo>
                    <a:pt x="15042" y="14228"/>
                  </a:lnTo>
                  <a:lnTo>
                    <a:pt x="14689" y="15257"/>
                  </a:lnTo>
                  <a:lnTo>
                    <a:pt x="14207" y="16285"/>
                  </a:lnTo>
                  <a:lnTo>
                    <a:pt x="13596" y="17057"/>
                  </a:lnTo>
                  <a:lnTo>
                    <a:pt x="12889" y="17657"/>
                  </a:lnTo>
                  <a:lnTo>
                    <a:pt x="12053" y="18085"/>
                  </a:lnTo>
                  <a:lnTo>
                    <a:pt x="11185" y="18257"/>
                  </a:lnTo>
                  <a:lnTo>
                    <a:pt x="10414" y="18214"/>
                  </a:lnTo>
                  <a:lnTo>
                    <a:pt x="9546" y="18042"/>
                  </a:lnTo>
                  <a:lnTo>
                    <a:pt x="8742" y="17614"/>
                  </a:lnTo>
                  <a:lnTo>
                    <a:pt x="8003" y="17014"/>
                  </a:lnTo>
                  <a:lnTo>
                    <a:pt x="7457" y="16242"/>
                  </a:lnTo>
                  <a:lnTo>
                    <a:pt x="6975" y="15257"/>
                  </a:lnTo>
                  <a:lnTo>
                    <a:pt x="6653" y="14142"/>
                  </a:lnTo>
                  <a:lnTo>
                    <a:pt x="6492" y="13114"/>
                  </a:lnTo>
                  <a:lnTo>
                    <a:pt x="6525" y="11914"/>
                  </a:lnTo>
                  <a:lnTo>
                    <a:pt x="6621" y="10842"/>
                  </a:lnTo>
                  <a:lnTo>
                    <a:pt x="6942" y="9771"/>
                  </a:lnTo>
                  <a:lnTo>
                    <a:pt x="7457" y="8785"/>
                  </a:lnTo>
                  <a:lnTo>
                    <a:pt x="8003" y="8057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3" name="Music"/>
            <p:cNvSpPr>
              <a:spLocks noEditPoints="1" noChangeArrowheads="1"/>
            </p:cNvSpPr>
            <p:nvPr/>
          </p:nvSpPr>
          <p:spPr bwMode="auto">
            <a:xfrm>
              <a:off x="3216" y="2448"/>
              <a:ext cx="768" cy="672"/>
            </a:xfrm>
            <a:custGeom>
              <a:avLst/>
              <a:gdLst>
                <a:gd name="T0" fmla="*/ 7352 w 21600"/>
                <a:gd name="T1" fmla="*/ 46 h 21600"/>
                <a:gd name="T2" fmla="*/ 7373 w 21600"/>
                <a:gd name="T3" fmla="*/ 9900 h 21600"/>
                <a:gd name="T4" fmla="*/ 21683 w 21600"/>
                <a:gd name="T5" fmla="*/ 10061 h 21600"/>
                <a:gd name="T6" fmla="*/ 7352 w 21600"/>
                <a:gd name="T7" fmla="*/ 46 h 21600"/>
                <a:gd name="T8" fmla="*/ 21600 w 21600"/>
                <a:gd name="T9" fmla="*/ 0 h 21600"/>
                <a:gd name="T10" fmla="*/ 7975 w 21600"/>
                <a:gd name="T11" fmla="*/ 923 h 21600"/>
                <a:gd name="T12" fmla="*/ 20935 w 21600"/>
                <a:gd name="T13" fmla="*/ 535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21600" h="21600">
                  <a:moveTo>
                    <a:pt x="7352" y="46"/>
                  </a:moveTo>
                  <a:lnTo>
                    <a:pt x="7373" y="9900"/>
                  </a:lnTo>
                  <a:lnTo>
                    <a:pt x="7352" y="16107"/>
                  </a:lnTo>
                  <a:lnTo>
                    <a:pt x="7103" y="15969"/>
                  </a:lnTo>
                  <a:lnTo>
                    <a:pt x="6729" y="15692"/>
                  </a:lnTo>
                  <a:lnTo>
                    <a:pt x="6355" y="15553"/>
                  </a:lnTo>
                  <a:lnTo>
                    <a:pt x="5981" y="15415"/>
                  </a:lnTo>
                  <a:lnTo>
                    <a:pt x="5607" y="15276"/>
                  </a:lnTo>
                  <a:lnTo>
                    <a:pt x="5109" y="15138"/>
                  </a:lnTo>
                  <a:lnTo>
                    <a:pt x="4735" y="15138"/>
                  </a:lnTo>
                  <a:lnTo>
                    <a:pt x="4236" y="15138"/>
                  </a:lnTo>
                  <a:lnTo>
                    <a:pt x="3364" y="15138"/>
                  </a:lnTo>
                  <a:lnTo>
                    <a:pt x="2616" y="15276"/>
                  </a:lnTo>
                  <a:lnTo>
                    <a:pt x="1869" y="15692"/>
                  </a:lnTo>
                  <a:lnTo>
                    <a:pt x="1246" y="15969"/>
                  </a:lnTo>
                  <a:lnTo>
                    <a:pt x="747" y="16523"/>
                  </a:lnTo>
                  <a:lnTo>
                    <a:pt x="373" y="17076"/>
                  </a:lnTo>
                  <a:lnTo>
                    <a:pt x="124" y="17630"/>
                  </a:lnTo>
                  <a:lnTo>
                    <a:pt x="0" y="18323"/>
                  </a:lnTo>
                  <a:lnTo>
                    <a:pt x="124" y="19015"/>
                  </a:lnTo>
                  <a:lnTo>
                    <a:pt x="373" y="19569"/>
                  </a:lnTo>
                  <a:lnTo>
                    <a:pt x="747" y="20123"/>
                  </a:lnTo>
                  <a:lnTo>
                    <a:pt x="1246" y="20676"/>
                  </a:lnTo>
                  <a:lnTo>
                    <a:pt x="1869" y="21092"/>
                  </a:lnTo>
                  <a:lnTo>
                    <a:pt x="2616" y="21369"/>
                  </a:lnTo>
                  <a:lnTo>
                    <a:pt x="3364" y="21507"/>
                  </a:lnTo>
                  <a:lnTo>
                    <a:pt x="4236" y="21646"/>
                  </a:lnTo>
                  <a:lnTo>
                    <a:pt x="5109" y="21507"/>
                  </a:lnTo>
                  <a:lnTo>
                    <a:pt x="5856" y="21369"/>
                  </a:lnTo>
                  <a:lnTo>
                    <a:pt x="6604" y="21092"/>
                  </a:lnTo>
                  <a:lnTo>
                    <a:pt x="7227" y="20676"/>
                  </a:lnTo>
                  <a:lnTo>
                    <a:pt x="7726" y="20123"/>
                  </a:lnTo>
                  <a:lnTo>
                    <a:pt x="8100" y="19569"/>
                  </a:lnTo>
                  <a:lnTo>
                    <a:pt x="8349" y="19015"/>
                  </a:lnTo>
                  <a:lnTo>
                    <a:pt x="8473" y="18323"/>
                  </a:lnTo>
                  <a:lnTo>
                    <a:pt x="8473" y="6276"/>
                  </a:lnTo>
                  <a:lnTo>
                    <a:pt x="20561" y="6276"/>
                  </a:lnTo>
                  <a:lnTo>
                    <a:pt x="20561" y="16107"/>
                  </a:lnTo>
                  <a:lnTo>
                    <a:pt x="20187" y="15830"/>
                  </a:lnTo>
                  <a:lnTo>
                    <a:pt x="19938" y="15692"/>
                  </a:lnTo>
                  <a:lnTo>
                    <a:pt x="19564" y="15553"/>
                  </a:lnTo>
                  <a:lnTo>
                    <a:pt x="19190" y="15415"/>
                  </a:lnTo>
                  <a:lnTo>
                    <a:pt x="18692" y="15276"/>
                  </a:lnTo>
                  <a:lnTo>
                    <a:pt x="18318" y="15138"/>
                  </a:lnTo>
                  <a:lnTo>
                    <a:pt x="17944" y="15138"/>
                  </a:lnTo>
                  <a:lnTo>
                    <a:pt x="17446" y="15138"/>
                  </a:lnTo>
                  <a:lnTo>
                    <a:pt x="16573" y="15138"/>
                  </a:lnTo>
                  <a:lnTo>
                    <a:pt x="15826" y="15276"/>
                  </a:lnTo>
                  <a:lnTo>
                    <a:pt x="15078" y="15692"/>
                  </a:lnTo>
                  <a:lnTo>
                    <a:pt x="14455" y="15969"/>
                  </a:lnTo>
                  <a:lnTo>
                    <a:pt x="13956" y="16523"/>
                  </a:lnTo>
                  <a:lnTo>
                    <a:pt x="13583" y="17076"/>
                  </a:lnTo>
                  <a:lnTo>
                    <a:pt x="13333" y="17630"/>
                  </a:lnTo>
                  <a:lnTo>
                    <a:pt x="13209" y="18323"/>
                  </a:lnTo>
                  <a:lnTo>
                    <a:pt x="13333" y="19015"/>
                  </a:lnTo>
                  <a:lnTo>
                    <a:pt x="13583" y="19569"/>
                  </a:lnTo>
                  <a:lnTo>
                    <a:pt x="13956" y="20123"/>
                  </a:lnTo>
                  <a:lnTo>
                    <a:pt x="14455" y="20676"/>
                  </a:lnTo>
                  <a:lnTo>
                    <a:pt x="15078" y="21092"/>
                  </a:lnTo>
                  <a:lnTo>
                    <a:pt x="15826" y="21369"/>
                  </a:lnTo>
                  <a:lnTo>
                    <a:pt x="16573" y="21507"/>
                  </a:lnTo>
                  <a:lnTo>
                    <a:pt x="17446" y="21646"/>
                  </a:lnTo>
                  <a:lnTo>
                    <a:pt x="18318" y="21507"/>
                  </a:lnTo>
                  <a:lnTo>
                    <a:pt x="19066" y="21369"/>
                  </a:lnTo>
                  <a:lnTo>
                    <a:pt x="19813" y="21092"/>
                  </a:lnTo>
                  <a:lnTo>
                    <a:pt x="20436" y="20676"/>
                  </a:lnTo>
                  <a:lnTo>
                    <a:pt x="20935" y="20123"/>
                  </a:lnTo>
                  <a:lnTo>
                    <a:pt x="21309" y="19569"/>
                  </a:lnTo>
                  <a:lnTo>
                    <a:pt x="21558" y="19015"/>
                  </a:lnTo>
                  <a:lnTo>
                    <a:pt x="21683" y="18323"/>
                  </a:lnTo>
                  <a:lnTo>
                    <a:pt x="21683" y="10061"/>
                  </a:lnTo>
                  <a:lnTo>
                    <a:pt x="21683" y="46"/>
                  </a:lnTo>
                  <a:lnTo>
                    <a:pt x="7352" y="46"/>
                  </a:lnTo>
                  <a:close/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Have procedural writing graphic organizers available for students 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Check to see if anyone is available to help on the days that students will be using the computers. i.e. E.A. or co-op student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Book the gym for some procedural games</a:t>
            </a:r>
          </a:p>
          <a:p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Students have already explored PowerPoint, taking and uploading pictures and videos</a:t>
            </a:r>
          </a:p>
          <a:p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Preparation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143000"/>
          <a:ext cx="7391400" cy="518160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542189"/>
                <a:gridCol w="5849211"/>
              </a:tblGrid>
              <a:tr h="172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Day 1</a:t>
                      </a:r>
                      <a:endParaRPr lang="en-US" sz="1600" dirty="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The teacher introduces procedural writing though immersing the students in the texts. The teacher will share print texts and digital texts. 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The </a:t>
                      </a:r>
                      <a:r>
                        <a:rPr lang="en-US" sz="1600" dirty="0">
                          <a:latin typeface="Comic Sans MS" pitchFamily="66" charset="0"/>
                        </a:rPr>
                        <a:t>class will brainstorm the text features of procedural texts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. Use big book PM Writing Exemplars</a:t>
                      </a:r>
                      <a:r>
                        <a:rPr lang="en-US" sz="1600" baseline="0" dirty="0" smtClean="0">
                          <a:latin typeface="Comic Sans MS" pitchFamily="66" charset="0"/>
                        </a:rPr>
                        <a:t> to examine the structure of procedural texts. 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Note:</a:t>
                      </a:r>
                      <a:r>
                        <a:rPr lang="en-US" sz="1600" baseline="0" dirty="0" smtClean="0">
                          <a:latin typeface="Comic Sans MS" pitchFamily="66" charset="0"/>
                        </a:rPr>
                        <a:t> include transition words, and verbs.</a:t>
                      </a:r>
                      <a:endParaRPr lang="en-US" sz="1600" dirty="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</a:tr>
              <a:tr h="172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Day 2</a:t>
                      </a:r>
                      <a:endParaRPr lang="en-US" sz="160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The teacher will give hands on practice and immerse the students in the texts by giving the students procedural activities to complete.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latin typeface="Comic Sans MS" pitchFamily="66" charset="0"/>
                          <a:hlinkClick r:id="rId2"/>
                        </a:rPr>
                        <a:t>hands on procedural activities</a:t>
                      </a:r>
                      <a:r>
                        <a:rPr lang="en-US" sz="1600">
                          <a:latin typeface="Comic Sans MS" pitchFamily="66" charset="0"/>
                        </a:rPr>
                        <a:t> – teacher will preselect activities </a:t>
                      </a:r>
                      <a:endParaRPr lang="en-US" sz="160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</a:tr>
              <a:tr h="172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Day 3</a:t>
                      </a:r>
                      <a:endParaRPr lang="en-US" sz="160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Revisit list of text features.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As a class create a rubric for assessing procedural texts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. (i.e. steps, title,</a:t>
                      </a:r>
                      <a:r>
                        <a:rPr lang="en-US" sz="1600" baseline="0" dirty="0" smtClean="0">
                          <a:latin typeface="Comic Sans MS" pitchFamily="66" charset="0"/>
                        </a:rPr>
                        <a:t> transition words, graphics)</a:t>
                      </a:r>
                      <a:endParaRPr lang="en-US" sz="1600" dirty="0">
                        <a:latin typeface="Comic Sans MS" pitchFamily="66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Teacher models 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en-US" sz="1600" dirty="0">
                          <a:latin typeface="Comic Sans MS" pitchFamily="66" charset="0"/>
                        </a:rPr>
                        <a:t>how to write a procedural 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text using word processing.</a:t>
                      </a:r>
                      <a:endParaRPr lang="en-US" sz="1600" dirty="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28800" y="152400"/>
            <a:ext cx="655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Unit Plan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143001"/>
          <a:ext cx="7315200" cy="5431659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526291"/>
                <a:gridCol w="5788909"/>
              </a:tblGrid>
              <a:tr h="26330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Day 4</a:t>
                      </a:r>
                      <a:endParaRPr lang="en-US" sz="1600" dirty="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Brainstorm a list of procedures that they (students) would like to teach the class. Teacher can give some prompts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.   (i.e. how to tie</a:t>
                      </a:r>
                      <a:r>
                        <a:rPr lang="en-US" sz="1600" baseline="0" dirty="0" smtClean="0">
                          <a:latin typeface="Comic Sans MS" pitchFamily="66" charset="0"/>
                        </a:rPr>
                        <a:t> shoes, make a peanut butter and jam sandwich, bath the dog, make a snowman, pack a lunch)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 </a:t>
                      </a:r>
                      <a:endParaRPr lang="en-US" sz="1600" dirty="0">
                        <a:latin typeface="Comic Sans MS" pitchFamily="66" charset="0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As a class, have a class discussion on how they could create and present procedural texts. i.e. – Photo story, movie, poster, brochure, etc.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Assign groups. In their groups have them complete a planning handout on getting started on their project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.       </a:t>
                      </a:r>
                      <a:r>
                        <a:rPr lang="en-US" sz="1600" dirty="0" smtClean="0">
                          <a:latin typeface="Comic Sans MS" pitchFamily="66" charset="0"/>
                          <a:hlinkClick r:id="rId2" action="ppaction://hlinkfile"/>
                        </a:rPr>
                        <a:t>See Attached</a:t>
                      </a:r>
                      <a:endParaRPr lang="en-US" sz="1600" dirty="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</a:tr>
              <a:tr h="4084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Day 5 </a:t>
                      </a:r>
                      <a:endParaRPr lang="en-US" sz="160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Groups 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research/plan </a:t>
                      </a:r>
                      <a:r>
                        <a:rPr lang="en-US" sz="1600" dirty="0">
                          <a:latin typeface="Comic Sans MS" pitchFamily="66" charset="0"/>
                        </a:rPr>
                        <a:t>their procedures.</a:t>
                      </a:r>
                      <a:endParaRPr lang="en-US" sz="1600" dirty="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</a:tr>
              <a:tr h="4084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Day 6</a:t>
                      </a:r>
                      <a:endParaRPr lang="en-US" sz="160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Groups use their choice of media to get their graphics. </a:t>
                      </a:r>
                      <a:endParaRPr lang="en-US" sz="1600" dirty="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</a:tr>
              <a:tr h="4084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Day 7</a:t>
                      </a:r>
                      <a:endParaRPr lang="en-US" sz="160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Put graphics and text together in their chosen form.</a:t>
                      </a:r>
                      <a:endParaRPr lang="en-US" sz="1600" dirty="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</a:tr>
              <a:tr h="1350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Comic Sans MS" pitchFamily="66" charset="0"/>
                        </a:rPr>
                        <a:t>Day 8 - 9</a:t>
                      </a:r>
                      <a:endParaRPr lang="en-US" sz="160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Students present their final projects to the class and post on class website.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Students will use their rubric peer evaluate projects. 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omic Sans MS" pitchFamily="66" charset="0"/>
                        </a:rPr>
                        <a:t>Celebrate work</a:t>
                      </a:r>
                      <a:r>
                        <a:rPr lang="en-US" sz="1600" dirty="0" smtClean="0">
                          <a:latin typeface="Comic Sans MS" pitchFamily="66" charset="0"/>
                        </a:rPr>
                        <a:t>. (fruit tray and lemonade</a:t>
                      </a:r>
                      <a:r>
                        <a:rPr lang="en-US" sz="1600" baseline="0" dirty="0" smtClean="0">
                          <a:latin typeface="Comic Sans MS" pitchFamily="66" charset="0"/>
                        </a:rPr>
                        <a:t> to celebrate their achievement) </a:t>
                      </a:r>
                      <a:endParaRPr lang="en-US" sz="1600" dirty="0">
                        <a:latin typeface="Comic Sans MS" pitchFamily="66" charset="0"/>
                        <a:ea typeface="Century Schoolbook"/>
                        <a:cs typeface="Times New Roman"/>
                      </a:endParaRPr>
                    </a:p>
                  </a:txBody>
                  <a:tcPr marL="51969" marR="51969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81200" y="152400"/>
            <a:ext cx="647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Unit Plan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urlz MT" pitchFamily="82" charset="0"/>
              </a:rPr>
              <a:t>Lesson Plan – Day 3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urlz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Lesson - Model a procedural text on the </a:t>
            </a:r>
            <a:r>
              <a:rPr lang="en-US" dirty="0" err="1" smtClean="0">
                <a:latin typeface="Comic Sans MS" pitchFamily="66" charset="0"/>
              </a:rPr>
              <a:t>smartboard</a:t>
            </a:r>
            <a:r>
              <a:rPr lang="en-US" dirty="0" smtClean="0">
                <a:latin typeface="Comic Sans MS" pitchFamily="66" charset="0"/>
              </a:rPr>
              <a:t> using Microsoft Word.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Give them a </a:t>
            </a:r>
            <a:r>
              <a:rPr lang="en-US" dirty="0" err="1" smtClean="0">
                <a:latin typeface="Comic Sans MS" pitchFamily="66" charset="0"/>
              </a:rPr>
              <a:t>senario</a:t>
            </a:r>
            <a:r>
              <a:rPr lang="en-US" dirty="0" smtClean="0">
                <a:latin typeface="Comic Sans MS" pitchFamily="66" charset="0"/>
              </a:rPr>
              <a:t>: Sammy comes to your house and you offer him a piece of gum and suggest having a contest on who can blow the biggest bubble. Sammy tells you that he doesn’t know how to blow bubbles. No problem! You will teach him how before the contest.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Pass each child a piece of gum.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Tell them to go ahead and open it and begin chewing.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While they are chewing begin writing the procedure on the </a:t>
            </a:r>
            <a:r>
              <a:rPr lang="en-US" dirty="0" err="1" smtClean="0">
                <a:latin typeface="Comic Sans MS" pitchFamily="66" charset="0"/>
              </a:rPr>
              <a:t>Smartboard</a:t>
            </a:r>
            <a:r>
              <a:rPr lang="en-US" dirty="0" smtClean="0">
                <a:latin typeface="Comic Sans MS" pitchFamily="66" charset="0"/>
              </a:rPr>
              <a:t>. Have the students help with the procedure.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r>
              <a:rPr lang="en-US" dirty="0" smtClean="0">
                <a:latin typeface="Comic Sans MS" pitchFamily="66" charset="0"/>
              </a:rPr>
              <a:t>Walk the students through the steps: Title, purpose, materials, steps, and text features. </a:t>
            </a:r>
          </a:p>
          <a:p>
            <a:pPr lvl="1"/>
            <a:r>
              <a:rPr lang="en-CA" dirty="0" smtClean="0">
                <a:latin typeface="Comic Sans MS" pitchFamily="66" charset="0"/>
                <a:hlinkClick r:id="rId2" action="ppaction://hlinkfile"/>
              </a:rPr>
              <a:t>sample of modelled procedural writing</a:t>
            </a:r>
            <a:endParaRPr lang="en-CA" dirty="0" smtClean="0">
              <a:latin typeface="Comic Sans MS" pitchFamily="66" charset="0"/>
            </a:endParaRPr>
          </a:p>
          <a:p>
            <a:pPr lvl="1">
              <a:buNone/>
            </a:pPr>
            <a:endParaRPr lang="en-US" dirty="0" smtClean="0">
              <a:latin typeface="Comic Sans MS" pitchFamily="66" charset="0"/>
            </a:endParaRPr>
          </a:p>
          <a:p>
            <a:pPr lvl="1"/>
            <a:r>
              <a:rPr lang="en-US" dirty="0" smtClean="0">
                <a:latin typeface="Comic Sans MS" pitchFamily="66" charset="0"/>
              </a:rPr>
              <a:t>Score the modeled writing piece using the class generated rubric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4" name="Picture 3" descr="C:\Users\terra.saulnier\AppData\Local\Microsoft\Windows\Temporary Internet Files\Content.IE5\97HM1U0H\MM900336341[1]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724400"/>
            <a:ext cx="1828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189</TotalTime>
  <Words>724</Words>
  <Application>Microsoft Office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Unit Plan: Procedural Writing Grade 2</vt:lpstr>
      <vt:lpstr>Objectives</vt:lpstr>
      <vt:lpstr>Language Arts Outcomes </vt:lpstr>
      <vt:lpstr>Preparation</vt:lpstr>
      <vt:lpstr>Preparation</vt:lpstr>
      <vt:lpstr>Slide 6</vt:lpstr>
      <vt:lpstr>Slide 7</vt:lpstr>
      <vt:lpstr>Lesson Plan – Day 3</vt:lpstr>
      <vt:lpstr>Slide 9</vt:lpstr>
      <vt:lpstr>Resources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Plan: Procedural Writing Grade 2</dc:title>
  <dc:creator>School District 10</dc:creator>
  <cp:lastModifiedBy>Mike</cp:lastModifiedBy>
  <cp:revision>22</cp:revision>
  <dcterms:created xsi:type="dcterms:W3CDTF">2012-07-17T14:53:25Z</dcterms:created>
  <dcterms:modified xsi:type="dcterms:W3CDTF">2012-07-23T22:45:06Z</dcterms:modified>
</cp:coreProperties>
</file>